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76"/>
  </p:notesMasterIdLst>
  <p:sldIdLst>
    <p:sldId id="256" r:id="rId3"/>
    <p:sldId id="259" r:id="rId4"/>
    <p:sldId id="353" r:id="rId5"/>
    <p:sldId id="391" r:id="rId6"/>
    <p:sldId id="346" r:id="rId7"/>
    <p:sldId id="354" r:id="rId8"/>
    <p:sldId id="380" r:id="rId9"/>
    <p:sldId id="381" r:id="rId10"/>
    <p:sldId id="385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82" r:id="rId25"/>
    <p:sldId id="383" r:id="rId26"/>
    <p:sldId id="368" r:id="rId27"/>
    <p:sldId id="369" r:id="rId28"/>
    <p:sldId id="370" r:id="rId29"/>
    <p:sldId id="371" r:id="rId30"/>
    <p:sldId id="372" r:id="rId31"/>
    <p:sldId id="373" r:id="rId32"/>
    <p:sldId id="384" r:id="rId33"/>
    <p:sldId id="392" r:id="rId34"/>
    <p:sldId id="375" r:id="rId35"/>
    <p:sldId id="393" r:id="rId36"/>
    <p:sldId id="395" r:id="rId37"/>
    <p:sldId id="397" r:id="rId38"/>
    <p:sldId id="398" r:id="rId39"/>
    <p:sldId id="396" r:id="rId40"/>
    <p:sldId id="399" r:id="rId41"/>
    <p:sldId id="400" r:id="rId42"/>
    <p:sldId id="374" r:id="rId43"/>
    <p:sldId id="394" r:id="rId44"/>
    <p:sldId id="401" r:id="rId45"/>
    <p:sldId id="402" r:id="rId46"/>
    <p:sldId id="403" r:id="rId47"/>
    <p:sldId id="404" r:id="rId48"/>
    <p:sldId id="405" r:id="rId49"/>
    <p:sldId id="406" r:id="rId50"/>
    <p:sldId id="408" r:id="rId51"/>
    <p:sldId id="409" r:id="rId52"/>
    <p:sldId id="410" r:id="rId53"/>
    <p:sldId id="376" r:id="rId54"/>
    <p:sldId id="417" r:id="rId55"/>
    <p:sldId id="418" r:id="rId56"/>
    <p:sldId id="419" r:id="rId57"/>
    <p:sldId id="420" r:id="rId58"/>
    <p:sldId id="421" r:id="rId59"/>
    <p:sldId id="422" r:id="rId60"/>
    <p:sldId id="377" r:id="rId61"/>
    <p:sldId id="416" r:id="rId62"/>
    <p:sldId id="415" r:id="rId63"/>
    <p:sldId id="414" r:id="rId64"/>
    <p:sldId id="413" r:id="rId65"/>
    <p:sldId id="412" r:id="rId66"/>
    <p:sldId id="423" r:id="rId67"/>
    <p:sldId id="378" r:id="rId68"/>
    <p:sldId id="350" r:id="rId69"/>
    <p:sldId id="386" r:id="rId70"/>
    <p:sldId id="379" r:id="rId71"/>
    <p:sldId id="390" r:id="rId72"/>
    <p:sldId id="387" r:id="rId73"/>
    <p:sldId id="388" r:id="rId74"/>
    <p:sldId id="270" r:id="rId75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AE9"/>
    <a:srgbClr val="00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3699"/>
  </p:normalViewPr>
  <p:slideViewPr>
    <p:cSldViewPr>
      <p:cViewPr varScale="1">
        <p:scale>
          <a:sx n="84" d="100"/>
          <a:sy n="84" d="100"/>
        </p:scale>
        <p:origin x="416" y="2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F34491-B295-2144-BBBC-1718410112E5}" type="datetimeFigureOut">
              <a:rPr lang="en-US"/>
              <a:pPr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4FADAD-EB0F-7941-B0A1-182F12562C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4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76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2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6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8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1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2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2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73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charset="0"/>
                <a:ea typeface="MS PGothic" charset="0"/>
              </a:rPr>
              <a:t>This slice shows the content structure of this lecture.</a:t>
            </a:r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BF83AE8D-A9DF-5C43-90BB-3F49258A34E0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6337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0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8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2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37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1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5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20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42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1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2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97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00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69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67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9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7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6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63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6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127850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268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1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1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1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19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24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29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59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0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charset="0"/>
                <a:ea typeface="MS PGothic" charset="0"/>
              </a:rPr>
              <a:t>Come up with three exercises: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web server/client.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to do with HTTP.</a:t>
            </a:r>
          </a:p>
          <a:p>
            <a:pPr>
              <a:buFontTx/>
              <a:buAutoNum type="arabicPeriod"/>
            </a:pPr>
            <a:r>
              <a:rPr lang="en-US" dirty="0">
                <a:latin typeface="Calibri" charset="0"/>
                <a:ea typeface="MS PGothic" charset="0"/>
              </a:rPr>
              <a:t>Something combine internet, web server/client, HTTP together.</a:t>
            </a:r>
          </a:p>
          <a:p>
            <a:pPr>
              <a:buFontTx/>
              <a:buAutoNum type="arabicPeriod"/>
            </a:pPr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We don’t have to use the chat client code if it is not too related to the ideas in the slice. But I think we can at least use it for the third exercise, if the chat client uses HTTP protocol.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eaLnBrk="1" hangingPunct="1"/>
            <a:fld id="{88D64095-D26A-F448-8ADA-6B01EC87B8DA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089848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969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5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72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44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2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43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49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25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088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42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967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37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81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97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862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32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86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205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62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7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FADAD-EB0F-7941-B0A1-182F12562C17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4617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8375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574800"/>
            <a:ext cx="2965450" cy="6616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574800"/>
            <a:ext cx="8743950" cy="6616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308179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1876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8734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141435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9257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17148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0511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00172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0651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2279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62237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0632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2885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2492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21695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942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5086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0553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6225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0420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574800"/>
            <a:ext cx="1186180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8462963"/>
            <a:ext cx="6286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"/>
            <a:ext cx="20447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38" y="8186738"/>
            <a:ext cx="2667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7"/>
          <p:cNvSpPr>
            <a:spLocks/>
          </p:cNvSpPr>
          <p:nvPr/>
        </p:nvSpPr>
        <p:spPr bwMode="auto">
          <a:xfrm>
            <a:off x="5678488" y="8661400"/>
            <a:ext cx="238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  <a:sym typeface="Century Gothic" charset="0"/>
              </a:rPr>
              <a:t>Variability Expedition</a:t>
            </a:r>
          </a:p>
        </p:txBody>
      </p: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267700"/>
            <a:ext cx="101600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900" y="90297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042400"/>
            <a:ext cx="5016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6"/>
          <p:cNvSpPr>
            <a:spLocks/>
          </p:cNvSpPr>
          <p:nvPr/>
        </p:nvSpPr>
        <p:spPr bwMode="auto">
          <a:xfrm>
            <a:off x="5537200" y="9105900"/>
            <a:ext cx="1930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1800">
                <a:solidFill>
                  <a:schemeClr val="tx1"/>
                </a:solidFill>
                <a:ea typeface="MS PGothic" charset="0"/>
                <a:cs typeface="MS PGothic" charset="0"/>
              </a:rPr>
              <a:t>www.variability.org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fredsala@ucla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eofbacon.org/cgi-bin/movielinks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oracleofbacon.org/cgi-bin/center-cg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mathscinet.ams.org/mathscinet/MRAuthorID/44560" TargetMode="External"/><Relationship Id="rId3" Type="http://schemas.openxmlformats.org/officeDocument/2006/relationships/hyperlink" Target="https://mathscinet.ams.org/mathscinet/MRAuthorID/4431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brunel.ac.uk/~mastjjb/jeb/or/graph.html" TargetMode="External"/><Relationship Id="rId4" Type="http://schemas.openxmlformats.org/officeDocument/2006/relationships/hyperlink" Target="http://en.wikipedia.org/wiki/Graph_theory" TargetMode="External"/><Relationship Id="rId5" Type="http://schemas.openxmlformats.org/officeDocument/2006/relationships/hyperlink" Target="http://oracleofbacon.org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1574800"/>
            <a:ext cx="11861800" cy="2692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Graphs and Social Networks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altLang="zh-CN" dirty="0" err="1"/>
              <a:t>Siyi</a:t>
            </a:r>
            <a:r>
              <a:rPr lang="en-US" altLang="zh-CN" dirty="0"/>
              <a:t> </a:t>
            </a:r>
            <a:r>
              <a:rPr lang="en-US" altLang="zh-CN" dirty="0" smtClean="0"/>
              <a:t>Yang</a:t>
            </a:r>
            <a:endParaRPr lang="en-US" dirty="0"/>
          </a:p>
          <a:p>
            <a:pPr marL="0" indent="0" eaLnBrk="1" hangingPunct="1">
              <a:defRPr/>
            </a:pPr>
            <a:r>
              <a:rPr lang="en-US" dirty="0"/>
              <a:t>Electrical and Computer Engineering Department, UCLA</a:t>
            </a:r>
          </a:p>
          <a:p>
            <a:pPr marL="0" indent="0" eaLnBrk="1" hangingPunct="1">
              <a:defRPr/>
            </a:pPr>
            <a:r>
              <a:rPr lang="en-US" altLang="zh-CN" dirty="0">
                <a:hlinkClick r:id="rId3"/>
              </a:rPr>
              <a:t>siyiyang@ucla.edu</a:t>
            </a:r>
            <a:endParaRPr lang="en-US" altLang="zh-CN" dirty="0"/>
          </a:p>
          <a:p>
            <a:pPr marL="0" indent="0" eaLnBrk="1" hangingPunct="1">
              <a:defRPr/>
            </a:pPr>
            <a:endParaRPr lang="en-US" altLang="zh-CN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Why do we care about graphs?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We can use them to represent a social network:</a:t>
            </a:r>
          </a:p>
          <a:p>
            <a:endParaRPr lang="en-US" dirty="0"/>
          </a:p>
        </p:txBody>
      </p:sp>
      <p:pic>
        <p:nvPicPr>
          <p:cNvPr id="4" name="Picture 3" descr="semanticbi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619500"/>
            <a:ext cx="60579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2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good example of a network is formed by our coworkers, their coworkers,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look at Hollywood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We’ll say that two actors are connected if they played in the same film.</a:t>
            </a:r>
          </a:p>
        </p:txBody>
      </p:sp>
    </p:spTree>
    <p:extLst>
      <p:ext uri="{BB962C8B-B14F-4D97-AF65-F5344CB8AC3E}">
        <p14:creationId xmlns:p14="http://schemas.microsoft.com/office/powerpoint/2010/main" val="177661318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Q: Who is the “center” of the movie universe?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A: Kevin Bacon. Have you heard of him? If not – it’s because he’s known for playing a supporting role in a huge number of films: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1727200" lvl="4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</a:rPr>
              <a:t>Kevin Bacon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 descr="200px-Kevin_Ba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191000"/>
            <a:ext cx="2590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2390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can play a game called ‘Six Degrees of Kevin Bacon.’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rules: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Pick an actor or an actress.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Kevin Bacon, their Bacon number is 1.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If they have played in a film with someone with a Bacon number of 1, they have a Bacon number of 2.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Etc…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Example: Bradley Cooper: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Bradley Cooper was in “Silver Linings Playbook” (2012) with Jennifer Lawrence.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Jennifer Lawrence was in “X-Men: First Class” (2011) with Kevin Bacon.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So Bradley Cooper has a Bacon number of 2.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1818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Using IMDB, find the Bacon number (and path) for: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Julia Roberts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Selena Gomez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Christian Bale</a:t>
            </a:r>
          </a:p>
        </p:txBody>
      </p:sp>
    </p:spTree>
    <p:extLst>
      <p:ext uri="{BB962C8B-B14F-4D97-AF65-F5344CB8AC3E}">
        <p14:creationId xmlns:p14="http://schemas.microsoft.com/office/powerpoint/2010/main" val="41572495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It’s a lot easier with an automated tool that searches IMDB: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http://oracleofbacon.org/cgi-bin/movielinks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it produces this output for Christian Bale: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2-07-22 at 12.2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029200"/>
            <a:ext cx="3429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5241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the Oracle tool with your favorite actors.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What’s the largest Bacon number you can get?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6079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 a lot of actors with Bacon numbers 1 and 2.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the extremes?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smallest possible Bacon number? Who has it?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What’s the largest possible Bacon number?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What if someone is not connected to Kevin Bacon at all?</a:t>
            </a:r>
          </a:p>
          <a:p>
            <a:pPr lvl="2"/>
            <a:endParaRPr lang="en-US" dirty="0">
              <a:latin typeface="Calibri"/>
              <a:cs typeface="Calibri"/>
            </a:endParaRPr>
          </a:p>
          <a:p>
            <a:pPr lvl="2"/>
            <a:r>
              <a:rPr lang="en-US" dirty="0">
                <a:latin typeface="Calibri"/>
                <a:cs typeface="Calibri"/>
              </a:rPr>
              <a:t>Among those who are, what’s the largest Bacon number?</a:t>
            </a:r>
          </a:p>
        </p:txBody>
      </p:sp>
    </p:spTree>
    <p:extLst>
      <p:ext uri="{BB962C8B-B14F-4D97-AF65-F5344CB8AC3E}">
        <p14:creationId xmlns:p14="http://schemas.microsoft.com/office/powerpoint/2010/main" val="37726429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“Six Degrees” idea states that any two people selected at random are connected by at most 6 degrees.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Of course, there are some counterexamples, but they’re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Same applies to Hollywood – which is why the game is called “Six Degrees of Kevin Bacon.”</a:t>
            </a:r>
          </a:p>
        </p:txBody>
      </p:sp>
    </p:spTree>
    <p:extLst>
      <p:ext uri="{BB962C8B-B14F-4D97-AF65-F5344CB8AC3E}">
        <p14:creationId xmlns:p14="http://schemas.microsoft.com/office/powerpoint/2010/main" val="16068698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Here’s a statistic about Kevin Bacon numbers for other actors: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Bacon Number              # of People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3657600"/>
            <a:ext cx="5791200" cy="5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6487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In </a:t>
            </a:r>
            <a:r>
              <a:rPr lang="en-US" altLang="zh-CN">
                <a:latin typeface="Helvetica Neue Light" charset="0"/>
                <a:ea typeface="ヒラギノ角ゴ ProN W3" charset="0"/>
                <a:cs typeface="ヒラギノ角ゴ ProN W3" charset="0"/>
              </a:rPr>
              <a:t>This Lecture…</a:t>
            </a:r>
            <a:r>
              <a:rPr lang="en-US">
                <a:latin typeface="Helvetica Neue Light" charset="0"/>
                <a:ea typeface="ヒラギノ角ゴ ProN W3" charset="0"/>
                <a:cs typeface="ヒラギノ角ゴ ProN W3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We are going to: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Introduce the concepts of a social network and graph theory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Play ‘Six Degrees of Kevin Bacon’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Learn some basic graph theory</a:t>
            </a:r>
          </a:p>
          <a:p>
            <a:pPr lvl="1" eaLnBrk="1" hangingPunct="1">
              <a:buFont typeface="Courier New" charset="0"/>
              <a:buChar char="o"/>
            </a:pPr>
            <a:endParaRPr lang="en-US" sz="3600" dirty="0">
              <a:latin typeface="Calibri" charset="0"/>
              <a:ea typeface="ＭＳ Ｐゴシック" charset="0"/>
              <a:cs typeface="Calibri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ヒラギノ角ゴ ProN W3" charset="0"/>
                <a:cs typeface="Calibri" charset="0"/>
              </a:rPr>
              <a:t>Then we will do programming exercises:</a:t>
            </a:r>
          </a:p>
          <a:p>
            <a:pPr lvl="1" eaLnBrk="1" hangingPunct="1">
              <a:buFont typeface="Courier New" charset="0"/>
              <a:buChar char="o"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Easier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some simple graph theory </a:t>
            </a:r>
            <a:endParaRPr lang="en-US" sz="3600" dirty="0" smtClean="0">
              <a:latin typeface="Calibri" charset="0"/>
              <a:ea typeface="ＭＳ Ｐゴシック" charset="0"/>
              <a:cs typeface="Calibri" charset="0"/>
            </a:endParaRPr>
          </a:p>
          <a:p>
            <a:pPr lvl="1" eaLnBrk="1" hangingPunct="1">
              <a:buFont typeface="Courier New" charset="0"/>
              <a:buChar char="o"/>
            </a:pPr>
            <a:r>
              <a:rPr lang="en-US" sz="3600" b="1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b="1" dirty="0" smtClean="0">
                <a:latin typeface="Calibri" charset="0"/>
                <a:ea typeface="ＭＳ Ｐゴシック" charset="0"/>
                <a:cs typeface="Calibri" charset="0"/>
              </a:rPr>
              <a:t>Harder</a:t>
            </a: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: path and cycle </a:t>
            </a:r>
            <a:r>
              <a:rPr lang="en-US" sz="3600" dirty="0" smtClean="0">
                <a:latin typeface="Calibri" charset="0"/>
                <a:ea typeface="ＭＳ Ｐゴシック" charset="0"/>
                <a:cs typeface="Calibri" charset="0"/>
              </a:rPr>
              <a:t>detection</a:t>
            </a:r>
          </a:p>
          <a:p>
            <a:pPr marL="393700" lvl="1" indent="0" eaLnBrk="1" hangingPunct="1">
              <a:buNone/>
            </a:pPr>
            <a:r>
              <a:rPr lang="en-US" sz="3600" dirty="0">
                <a:latin typeface="Calibri" charset="0"/>
                <a:ea typeface="ＭＳ Ｐゴシック" charset="0"/>
                <a:cs typeface="Calibri" charset="0"/>
              </a:rPr>
              <a:t> </a:t>
            </a:r>
            <a:r>
              <a:rPr lang="en-US" sz="3600" dirty="0" smtClean="0">
                <a:latin typeface="Calibri" charset="0"/>
                <a:ea typeface="ＭＳ Ｐゴシック" charset="0"/>
                <a:cs typeface="Calibri" charset="0"/>
              </a:rPr>
              <a:t>                  find connected components</a:t>
            </a:r>
            <a:endParaRPr lang="en-US" sz="3600" dirty="0"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2050" name="Picture 2" descr="http://img2.timeinc.net/people/i/2015/news/150323/kevin-bacon-4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4" y="3581400"/>
            <a:ext cx="2003425" cy="26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yweb.wit.edu/mathclub/file/Graph%20Theor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6733011"/>
            <a:ext cx="48291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can we see from the table?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Most people have a Bacon number of 3.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Slightly less have a Bacon number of 2 and 4.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Bacon numbers higher than 4 are rare.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maximum is 10.</a:t>
            </a:r>
          </a:p>
        </p:txBody>
      </p:sp>
    </p:spTree>
    <p:extLst>
      <p:ext uri="{BB962C8B-B14F-4D97-AF65-F5344CB8AC3E}">
        <p14:creationId xmlns:p14="http://schemas.microsoft.com/office/powerpoint/2010/main" val="126810080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You can replace Bacon with other actors to see who makes a good “center” for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Try it out:</a:t>
            </a:r>
          </a:p>
          <a:p>
            <a:pPr marL="0" indent="0" algn="ctr">
              <a:buNone/>
            </a:pPr>
            <a:r>
              <a:rPr lang="en-US" dirty="0">
                <a:latin typeface="Calibri"/>
                <a:cs typeface="Calibri"/>
                <a:hlinkClick r:id="rId3"/>
              </a:rPr>
              <a:t>http://oracleofbacon.org/cgi-bin/center-cgi</a:t>
            </a:r>
            <a:endParaRPr lang="en-US" dirty="0">
              <a:latin typeface="Calibri"/>
              <a:cs typeface="Calibri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747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Kevin Bacon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does it mean to be a good “center?”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For example, we see that Tom Cruise has an average number of 2.976 while Bacon has an average of 3.026. Who’s better?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Try out your favorite actor. Who picked the best center?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5562600"/>
            <a:ext cx="2789362" cy="2822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4902200"/>
            <a:ext cx="3581400" cy="43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585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world of science?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Erdős</a:t>
            </a:r>
            <a:r>
              <a:rPr lang="en-US" dirty="0"/>
              <a:t> numbers:</a:t>
            </a:r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2822172"/>
            <a:ext cx="8135384" cy="606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10194089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your </a:t>
            </a:r>
            <a:r>
              <a:rPr lang="en-US" dirty="0" err="1"/>
              <a:t>Erdos</a:t>
            </a:r>
            <a:r>
              <a:rPr lang="en-US" dirty="0"/>
              <a:t>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Me: </a:t>
            </a:r>
            <a:r>
              <a:rPr lang="en-US" dirty="0" smtClean="0"/>
              <a:t>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64439" y="3245535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latin typeface="+mj-lt"/>
              </a:rPr>
              <a:t>Paul </a:t>
            </a:r>
            <a:r>
              <a:rPr lang="en-US" altLang="zh-CN" sz="3600" dirty="0" err="1">
                <a:latin typeface="+mj-lt"/>
              </a:rPr>
              <a:t>Erdős</a:t>
            </a:r>
            <a:endParaRPr lang="en-US" altLang="zh-CN" sz="36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1200" y="4219672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u="sng" dirty="0">
                <a:hlinkClick r:id="rId2"/>
              </a:rPr>
              <a:t>Peter J. Cameron</a:t>
            </a:r>
            <a:endParaRPr lang="en-US" altLang="zh-CN" sz="3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7800" y="5257533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u="sng" dirty="0">
                <a:hlinkClick r:id="rId3"/>
              </a:rPr>
              <a:t>A. Robert Calderbank</a:t>
            </a:r>
            <a:endParaRPr lang="en-US" altLang="zh-CN" sz="36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89839" y="6502133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 err="1">
                <a:latin typeface="+mj-lt"/>
              </a:rPr>
              <a:t>Siyi</a:t>
            </a:r>
            <a:r>
              <a:rPr lang="en-US" altLang="zh-CN" sz="3600" dirty="0">
                <a:latin typeface="+mj-lt"/>
              </a:rPr>
              <a:t> Yang</a:t>
            </a:r>
          </a:p>
        </p:txBody>
      </p:sp>
    </p:spTree>
    <p:extLst>
      <p:ext uri="{BB962C8B-B14F-4D97-AF65-F5344CB8AC3E}">
        <p14:creationId xmlns:p14="http://schemas.microsoft.com/office/powerpoint/2010/main" val="228668139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 saw, from the Kevin Bacon game, that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1. Hollywood has about 1 million actors.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2. Most of them can be related to each other within 4 connections.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about all the people in the US?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Population is about 300 million.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About how many connections on average between two random people?</a:t>
            </a:r>
          </a:p>
          <a:p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(Note: define connection here as “being acquainted with.”)</a:t>
            </a:r>
          </a:p>
        </p:txBody>
      </p:sp>
    </p:spTree>
    <p:extLst>
      <p:ext uri="{BB962C8B-B14F-4D97-AF65-F5344CB8AC3E}">
        <p14:creationId xmlns:p14="http://schemas.microsoft.com/office/powerpoint/2010/main" val="31905021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“Six Degrees” Theorem still applies!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So, if we pick two random people in the US, using a chain of “friends of friends”, we should be able to connect them within 6 connections.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Studied by the famous psychologist Stanley Milgram in his “Small world experiment” in the 1960’s.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Easily recreated today using Facebook!</a:t>
            </a:r>
          </a:p>
        </p:txBody>
      </p:sp>
      <p:pic>
        <p:nvPicPr>
          <p:cNvPr id="1026" name="Picture 2" descr="http://www.famouspsychologists.org/psychologists/stanley-mil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5334000"/>
            <a:ext cx="4267200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4/4a/Six_degrees_of_separation.svg/800px-Six_degrees_of_separat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126708"/>
            <a:ext cx="4441825" cy="333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21600" y="8427721"/>
            <a:ext cx="1875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Stanley Milgram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387924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“Six degrees”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So what’s useful about it? Applications?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One example: Insurance companies request customers to provide 5 referrals in order to expand their business.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Exercise:</a:t>
            </a:r>
            <a:r>
              <a:rPr lang="en-US" dirty="0">
                <a:latin typeface="Calibri"/>
                <a:cs typeface="Calibri"/>
              </a:rPr>
              <a:t> Come up with another example.</a:t>
            </a:r>
          </a:p>
        </p:txBody>
      </p:sp>
    </p:spTree>
    <p:extLst>
      <p:ext uri="{BB962C8B-B14F-4D97-AF65-F5344CB8AC3E}">
        <p14:creationId xmlns:p14="http://schemas.microsoft.com/office/powerpoint/2010/main" val="305176907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We’ve talked about networks, connections, “distances”, etc…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Now it’s time to describe the math behind this.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This area is called “graph theory.”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PetersenGraphEmbedd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724400"/>
            <a:ext cx="643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9200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“nodes” and “edges.”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Nodes are denoted by a dot/vertex.</a:t>
            </a:r>
          </a:p>
          <a:p>
            <a:r>
              <a:rPr lang="en-US" dirty="0">
                <a:latin typeface="Calibri"/>
                <a:cs typeface="Calibri"/>
              </a:rPr>
              <a:t>Edges connect two nodes.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two nodes have an edge between them, they are “adjacent” or “neighbors.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4" name="Picture 3" descr="graph_theor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334000"/>
            <a:ext cx="3632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26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hreatpost.com/files/2013/04/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444874"/>
            <a:ext cx="58102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Q: What</a:t>
            </a:r>
            <a:r>
              <a:rPr lang="ja-JP" altLang="en-US" sz="3000" dirty="0">
                <a:latin typeface="Calibri" charset="0"/>
                <a:ea typeface="ヒラギノ角ゴ ProN W3" charset="0"/>
                <a:cs typeface="Calibri" charset="0"/>
              </a:rPr>
              <a:t>’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s a </a:t>
            </a:r>
            <a:r>
              <a:rPr lang="en-US" sz="3000" dirty="0">
                <a:solidFill>
                  <a:srgbClr val="FF0000"/>
                </a:solidFill>
                <a:latin typeface="Calibri" charset="0"/>
                <a:ea typeface="ヒラギノ角ゴ ProN W3" charset="0"/>
                <a:cs typeface="Calibri" charset="0"/>
              </a:rPr>
              <a:t>social network?</a:t>
            </a:r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A: It is a structure made up of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individuals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(or organizations, or agents, or anything else) tied together by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relations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or </a:t>
            </a:r>
            <a:r>
              <a:rPr lang="en-US" sz="3000" b="1" i="1" dirty="0">
                <a:latin typeface="Calibri" charset="0"/>
                <a:ea typeface="ヒラギノ角ゴ ProN W3" charset="0"/>
                <a:cs typeface="Calibri" charset="0"/>
              </a:rPr>
              <a:t>connections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 – such as friendship, alliance, financial or common interest, etc…</a:t>
            </a: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endParaRPr lang="en-US" sz="3000" dirty="0">
              <a:latin typeface="Calibri" charset="0"/>
              <a:ea typeface="ヒラギノ角ゴ ProN W3" charset="0"/>
              <a:cs typeface="Calibri" charset="0"/>
            </a:endParaRPr>
          </a:p>
          <a:p>
            <a:r>
              <a:rPr lang="en-US" sz="3000" dirty="0" smtClean="0">
                <a:latin typeface="Calibri" charset="0"/>
                <a:ea typeface="ヒラギノ角ゴ ProN W3" charset="0"/>
                <a:cs typeface="Calibri" charset="0"/>
              </a:rPr>
              <a:t>Q: Why 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should we study social </a:t>
            </a:r>
            <a:r>
              <a:rPr lang="en-US" sz="3000" dirty="0" smtClean="0">
                <a:latin typeface="Calibri" charset="0"/>
                <a:ea typeface="ヒラギノ角ゴ ProN W3" charset="0"/>
                <a:cs typeface="Calibri" charset="0"/>
              </a:rPr>
              <a:t>networks?</a:t>
            </a:r>
          </a:p>
          <a:p>
            <a:pPr lvl="1"/>
            <a:r>
              <a:rPr lang="en-US" sz="3000" dirty="0" smtClean="0">
                <a:latin typeface="Calibri" charset="0"/>
                <a:ea typeface="ヒラギノ角ゴ ProN W3" charset="0"/>
                <a:cs typeface="Calibri" charset="0"/>
              </a:rPr>
              <a:t>It’s </a:t>
            </a:r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useful! Tons of applications: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Finding friends and matchmaking .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Locating appropriate customers for companies (marketing).</a:t>
            </a:r>
          </a:p>
          <a:p>
            <a:pPr lvl="2"/>
            <a:r>
              <a:rPr lang="en-US" sz="3000" dirty="0">
                <a:latin typeface="Calibri" charset="0"/>
                <a:ea typeface="ヒラギノ角ゴ ProN W3" charset="0"/>
                <a:cs typeface="Calibri" charset="0"/>
              </a:rPr>
              <a:t>Preventing spreading of diseases in epidemics…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The number of edges coming out of a node is called its “degree.”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What are the degrees of the nodes in the graph below?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All nodes have same degree: </a:t>
            </a:r>
            <a:r>
              <a:rPr lang="en-US" b="1" dirty="0">
                <a:latin typeface="Calibri"/>
                <a:cs typeface="Calibri"/>
              </a:rPr>
              <a:t>regular</a:t>
            </a:r>
            <a:r>
              <a:rPr lang="en-US" dirty="0">
                <a:latin typeface="Calibri"/>
                <a:cs typeface="Calibri"/>
              </a:rPr>
              <a:t> graph. If not, </a:t>
            </a:r>
            <a:r>
              <a:rPr lang="en-US" b="1" dirty="0">
                <a:latin typeface="Calibri"/>
                <a:cs typeface="Calibri"/>
              </a:rPr>
              <a:t>irregular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4953000"/>
            <a:ext cx="4141492" cy="3967480"/>
          </a:xfrm>
          <a:prstGeom prst="rect">
            <a:avLst/>
          </a:prstGeom>
        </p:spPr>
      </p:pic>
      <p:pic>
        <p:nvPicPr>
          <p:cNvPr id="6" name="Picture 5" descr="graph_theor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5486400"/>
            <a:ext cx="4780131" cy="31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319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What’s the relationship between </a:t>
            </a:r>
            <a:r>
              <a:rPr lang="en-US" b="1" dirty="0">
                <a:latin typeface="Calibri"/>
                <a:cs typeface="Calibri"/>
              </a:rPr>
              <a:t>vertex degrees </a:t>
            </a:r>
            <a:r>
              <a:rPr lang="en-US" dirty="0">
                <a:latin typeface="Calibri"/>
                <a:cs typeface="Calibri"/>
              </a:rPr>
              <a:t>and </a:t>
            </a:r>
            <a:r>
              <a:rPr lang="en-US" b="1" dirty="0">
                <a:latin typeface="Calibri"/>
                <a:cs typeface="Calibri"/>
              </a:rPr>
              <a:t>edges</a:t>
            </a:r>
            <a:r>
              <a:rPr lang="en-US" dirty="0">
                <a:latin typeface="Calibri"/>
                <a:cs typeface="Calibri"/>
              </a:rPr>
              <a:t>?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Give the relationship described above.</a:t>
            </a:r>
          </a:p>
          <a:p>
            <a:pPr marL="393700" lvl="1" indent="0">
              <a:buNone/>
            </a:pPr>
            <a:r>
              <a:rPr lang="en-US" dirty="0">
                <a:latin typeface="Calibri"/>
                <a:cs typeface="Calibri"/>
              </a:rPr>
              <a:t>	(hint: think about the sum of all the degrees and the number of edges.)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4038600"/>
            <a:ext cx="453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896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Enumerate</a:t>
            </a:r>
            <a:r>
              <a:rPr lang="en-US" dirty="0" smtClean="0">
                <a:latin typeface="Calibri"/>
                <a:cs typeface="Calibri"/>
              </a:rPr>
              <a:t> ordered pairs (</a:t>
            </a:r>
            <a:r>
              <a:rPr lang="en-US" dirty="0" err="1" smtClean="0">
                <a:latin typeface="Calibri"/>
                <a:cs typeface="Calibri"/>
              </a:rPr>
              <a:t>i,j</a:t>
            </a:r>
            <a:r>
              <a:rPr lang="en-US" dirty="0" smtClean="0">
                <a:latin typeface="Calibri"/>
                <a:cs typeface="Calibri"/>
              </a:rPr>
              <a:t>) in the graph, where </a:t>
            </a:r>
            <a:r>
              <a:rPr lang="en-US" dirty="0" err="1" smtClean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 and j is connected by an edge.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Count by vertices: </a:t>
            </a:r>
            <a:endParaRPr lang="en-US" sz="2400" dirty="0" smtClean="0">
              <a:latin typeface="Calibri"/>
              <a:cs typeface="Calibri"/>
            </a:endParaRPr>
          </a:p>
          <a:p>
            <a:pPr lvl="1"/>
            <a:r>
              <a:rPr lang="en-US" sz="2400" dirty="0" smtClean="0"/>
              <a:t>If node </a:t>
            </a:r>
            <a:r>
              <a:rPr lang="en-US" sz="2400" dirty="0" err="1" smtClean="0"/>
              <a:t>i</a:t>
            </a:r>
            <a:r>
              <a:rPr lang="en-US" sz="2400" dirty="0" smtClean="0"/>
              <a:t> has degree di, then there are di ordered pairs of of (</a:t>
            </a:r>
            <a:r>
              <a:rPr lang="en-US" sz="2400" dirty="0" err="1" smtClean="0"/>
              <a:t>i,j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The number of ordered pairs=sum of degrees of all nodes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Count by edges:</a:t>
            </a:r>
          </a:p>
          <a:p>
            <a:pPr lvl="1"/>
            <a:r>
              <a:rPr lang="en-US" sz="2400" dirty="0" smtClean="0"/>
              <a:t>If (</a:t>
            </a:r>
            <a:r>
              <a:rPr lang="en-US" sz="2400" dirty="0" err="1" smtClean="0"/>
              <a:t>i,j</a:t>
            </a:r>
            <a:r>
              <a:rPr lang="en-US" sz="2400" dirty="0" smtClean="0"/>
              <a:t>) is an edge, then both (</a:t>
            </a:r>
            <a:r>
              <a:rPr lang="en-US" sz="2400" dirty="0" err="1" smtClean="0"/>
              <a:t>i,j</a:t>
            </a:r>
            <a:r>
              <a:rPr lang="en-US" sz="2400" dirty="0" smtClean="0"/>
              <a:t>) and (</a:t>
            </a:r>
            <a:r>
              <a:rPr lang="en-US" sz="2400" dirty="0" err="1" smtClean="0"/>
              <a:t>j,i</a:t>
            </a:r>
            <a:r>
              <a:rPr lang="en-US" sz="2400" dirty="0" smtClean="0"/>
              <a:t>) are ordered pairs</a:t>
            </a:r>
          </a:p>
          <a:p>
            <a:pPr lvl="1"/>
            <a:r>
              <a:rPr lang="en-US" altLang="zh-CN" sz="2400" dirty="0"/>
              <a:t>The number of ordered </a:t>
            </a:r>
            <a:r>
              <a:rPr lang="en-US" altLang="zh-CN" sz="2400" dirty="0" smtClean="0"/>
              <a:t>pairs=2 times number of edges</a:t>
            </a:r>
          </a:p>
          <a:p>
            <a:pPr lvl="1"/>
            <a:endParaRPr lang="en-US" sz="2400" dirty="0"/>
          </a:p>
          <a:p>
            <a:pPr marL="266700" lvl="1"/>
            <a:r>
              <a:rPr lang="en-US" altLang="zh-CN" sz="2400" dirty="0"/>
              <a:t>S</a:t>
            </a:r>
            <a:r>
              <a:rPr lang="en-US" altLang="zh-CN" sz="2400" dirty="0" smtClean="0"/>
              <a:t>um </a:t>
            </a:r>
            <a:r>
              <a:rPr lang="en-US" altLang="zh-CN" sz="2400" dirty="0"/>
              <a:t>of degrees of all </a:t>
            </a:r>
            <a:r>
              <a:rPr lang="en-US" altLang="zh-CN" sz="2400" dirty="0" smtClean="0"/>
              <a:t>nodes=</a:t>
            </a:r>
            <a:r>
              <a:rPr lang="en-US" altLang="zh-CN" sz="2400" dirty="0"/>
              <a:t>2 times number of edges</a:t>
            </a:r>
          </a:p>
          <a:p>
            <a:pPr marL="0" lvl="1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5472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is called a “path.”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there exists a path between two nodes, the two nodes are “connected.”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every pair of nodes in a graph is connected, the entire graph is “</a:t>
            </a:r>
            <a:r>
              <a:rPr lang="en-US" dirty="0" smtClean="0">
                <a:latin typeface="Calibri"/>
                <a:cs typeface="Calibri"/>
              </a:rPr>
              <a:t>connected”, otherwise it is “disconnected”.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A disconnected graph can be divided into multiple connected components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Connected graph has only 1 connected component</a:t>
            </a:r>
            <a:endParaRPr lang="en-US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image00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5715000"/>
            <a:ext cx="5486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980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shortest path between two nodes?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213548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shortest path between two nodes?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1772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shortest path between two nodes?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407710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shortest path between two nodes?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477355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shortest path between two nodes?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2795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shortest path between two nodes?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22797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08337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the shortest path between two nodes?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223000" y="54546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7" name="Straight Connector 16"/>
          <p:cNvCxnSpPr>
            <a:stCxn id="5" idx="6"/>
            <a:endCxn id="6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" idx="4"/>
            <a:endCxn id="7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11" idx="3"/>
            <a:endCxn id="7" idx="6"/>
          </p:cNvCxnSpPr>
          <p:nvPr/>
        </p:nvCxnSpPr>
        <p:spPr bwMode="auto">
          <a:xfrm flipH="1">
            <a:off x="2870200" y="4801683"/>
            <a:ext cx="1538157" cy="22751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7" idx="5"/>
            <a:endCxn id="9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6" idx="5"/>
            <a:endCxn id="11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>
            <a:stCxn id="6" idx="6"/>
            <a:endCxn id="8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1" idx="5"/>
            <a:endCxn id="10" idx="2"/>
          </p:cNvCxnSpPr>
          <p:nvPr/>
        </p:nvCxnSpPr>
        <p:spPr bwMode="auto">
          <a:xfrm>
            <a:off x="4623883" y="4801683"/>
            <a:ext cx="1599117" cy="805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9" idx="6"/>
            <a:endCxn id="10" idx="3"/>
          </p:cNvCxnSpPr>
          <p:nvPr/>
        </p:nvCxnSpPr>
        <p:spPr bwMode="auto">
          <a:xfrm flipV="1">
            <a:off x="4673600" y="5714813"/>
            <a:ext cx="1594037" cy="5513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8" idx="5"/>
            <a:endCxn id="12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stCxn id="10" idx="6"/>
            <a:endCxn id="12" idx="3"/>
          </p:cNvCxnSpPr>
          <p:nvPr/>
        </p:nvCxnSpPr>
        <p:spPr bwMode="auto">
          <a:xfrm flipV="1">
            <a:off x="6527800" y="4496883"/>
            <a:ext cx="1825177" cy="111016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>
            <a:stCxn id="10" idx="5"/>
            <a:endCxn id="13" idx="2"/>
          </p:cNvCxnSpPr>
          <p:nvPr/>
        </p:nvCxnSpPr>
        <p:spPr bwMode="auto">
          <a:xfrm>
            <a:off x="6483163" y="5714813"/>
            <a:ext cx="1520377" cy="73932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>
            <a:stCxn id="12" idx="5"/>
            <a:endCxn id="15" idx="1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>
            <a:stCxn id="13" idx="6"/>
            <a:endCxn id="15" idx="2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stCxn id="14" idx="3"/>
            <a:endCxn id="12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5490883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series of edges (a path) starting and ending in the same node is called a “cycle.”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Q: Which graphs have cycles: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542px-graph_theory_tre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678591"/>
            <a:ext cx="3213100" cy="3551009"/>
          </a:xfrm>
          <a:prstGeom prst="rect">
            <a:avLst/>
          </a:prstGeom>
        </p:spPr>
      </p:pic>
      <p:pic>
        <p:nvPicPr>
          <p:cNvPr id="6" name="Picture 5" descr="GTEX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089400"/>
            <a:ext cx="6769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445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cycle in a graph?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7640245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cycle in a graph?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907931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cycle in a graph?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280613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cycle in a graph?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62320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cycle in a graph?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7553377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cycle in a graph?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662202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cycle in a graph?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440185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cycle in a graph?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777273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ヒラギノ角ゴ ProN W3" charset="0"/>
                <a:cs typeface="Calibri"/>
              </a:rPr>
              <a:t>The main tool used to understand social networks is graph theory.</a:t>
            </a:r>
          </a:p>
          <a:p>
            <a:pPr marL="0" indent="0">
              <a:buNone/>
            </a:pPr>
            <a:endParaRPr lang="en-US" dirty="0">
              <a:latin typeface="Calibri"/>
              <a:ea typeface="ヒラギノ角ゴ ProN W3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ヒラギノ角ゴ ProN W3" charset="0"/>
                <a:cs typeface="Calibri"/>
              </a:rPr>
              <a:t>An example of a graph:</a:t>
            </a: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cycle in a graph?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9537027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cycle in a graph?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387600" y="312420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064000" y="3246120"/>
            <a:ext cx="3048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565400" y="4876800"/>
            <a:ext cx="304800" cy="3048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02400" y="2835275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68800" y="611378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15237" y="460375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63720" y="4541520"/>
            <a:ext cx="304800" cy="3048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308340" y="423672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003540" y="630174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9467850" y="3112770"/>
            <a:ext cx="304800" cy="304800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931400" y="5458460"/>
            <a:ext cx="304800" cy="3048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5" name="Straight Connector 14"/>
          <p:cNvCxnSpPr>
            <a:stCxn id="7" idx="6"/>
            <a:endCxn id="8" idx="2"/>
          </p:cNvCxnSpPr>
          <p:nvPr/>
        </p:nvCxnSpPr>
        <p:spPr bwMode="auto">
          <a:xfrm>
            <a:off x="2692400" y="3276600"/>
            <a:ext cx="1371600" cy="12192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4"/>
            <a:endCxn id="9" idx="0"/>
          </p:cNvCxnSpPr>
          <p:nvPr/>
        </p:nvCxnSpPr>
        <p:spPr bwMode="auto">
          <a:xfrm flipH="1">
            <a:off x="6267637" y="3140075"/>
            <a:ext cx="387163" cy="146367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3" idx="0"/>
          </p:cNvCxnSpPr>
          <p:nvPr/>
        </p:nvCxnSpPr>
        <p:spPr bwMode="auto">
          <a:xfrm>
            <a:off x="4324163" y="3506283"/>
            <a:ext cx="191957" cy="103523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8" idx="6"/>
            <a:endCxn id="10" idx="2"/>
          </p:cNvCxnSpPr>
          <p:nvPr/>
        </p:nvCxnSpPr>
        <p:spPr bwMode="auto">
          <a:xfrm flipV="1">
            <a:off x="4368800" y="2987675"/>
            <a:ext cx="2133600" cy="41084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2AAE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10" idx="5"/>
            <a:endCxn id="14" idx="1"/>
          </p:cNvCxnSpPr>
          <p:nvPr/>
        </p:nvCxnSpPr>
        <p:spPr bwMode="auto">
          <a:xfrm>
            <a:off x="6762563" y="3095438"/>
            <a:ext cx="1590414" cy="118591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14" idx="5"/>
          </p:cNvCxnSpPr>
          <p:nvPr/>
        </p:nvCxnSpPr>
        <p:spPr bwMode="auto">
          <a:xfrm>
            <a:off x="8568503" y="4496883"/>
            <a:ext cx="1407534" cy="100621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5" idx="6"/>
          </p:cNvCxnSpPr>
          <p:nvPr/>
        </p:nvCxnSpPr>
        <p:spPr bwMode="auto">
          <a:xfrm flipV="1">
            <a:off x="8308340" y="5610860"/>
            <a:ext cx="1623060" cy="84328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6" idx="3"/>
            <a:endCxn id="14" idx="7"/>
          </p:cNvCxnSpPr>
          <p:nvPr/>
        </p:nvCxnSpPr>
        <p:spPr bwMode="auto">
          <a:xfrm flipH="1">
            <a:off x="8568503" y="3372933"/>
            <a:ext cx="943984" cy="90842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5731697" y="5727700"/>
            <a:ext cx="304800" cy="304800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35" name="Straight Connector 34"/>
          <p:cNvCxnSpPr>
            <a:stCxn id="9" idx="5"/>
            <a:endCxn id="12" idx="1"/>
          </p:cNvCxnSpPr>
          <p:nvPr/>
        </p:nvCxnSpPr>
        <p:spPr bwMode="auto">
          <a:xfrm>
            <a:off x="6375400" y="4863913"/>
            <a:ext cx="1672777" cy="148246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4" idx="4"/>
            <a:endCxn id="6" idx="0"/>
          </p:cNvCxnSpPr>
          <p:nvPr/>
        </p:nvCxnSpPr>
        <p:spPr bwMode="auto">
          <a:xfrm>
            <a:off x="2540000" y="3429000"/>
            <a:ext cx="177800" cy="1447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2825563" y="5136963"/>
            <a:ext cx="1587874" cy="10214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10" idx="5"/>
            <a:endCxn id="29" idx="1"/>
          </p:cNvCxnSpPr>
          <p:nvPr/>
        </p:nvCxnSpPr>
        <p:spPr bwMode="auto">
          <a:xfrm>
            <a:off x="4623883" y="4801683"/>
            <a:ext cx="1152451" cy="97065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499005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connected graph with no cycles is called a “</a:t>
            </a:r>
            <a:r>
              <a:rPr lang="en-US" dirty="0" smtClean="0">
                <a:latin typeface="Calibri"/>
                <a:cs typeface="Calibri"/>
              </a:rPr>
              <a:t>tree”.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If we remove “connected” from this definition, the graph will be called a “forest”.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If we have a tree with n nodes, how many edges will it have?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(hint: draw some small examples of trees and see what you get.)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ilverlight-diagram-RadialTreeLay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168" y="4840574"/>
            <a:ext cx="4037407" cy="40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107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Leaves in a tree: a node with degree 1 is called a leaf of the tree</a:t>
            </a:r>
          </a:p>
          <a:p>
            <a:pPr lvl="1"/>
            <a:r>
              <a:rPr lang="en-US" dirty="0" smtClean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599802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Leaves in a tree: a node with degree 1 is called a leaf of the tree</a:t>
            </a:r>
          </a:p>
          <a:p>
            <a:pPr lvl="1"/>
            <a:r>
              <a:rPr lang="en-US" dirty="0" smtClean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tx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088335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Leaves in a tree: a node with degree 1 is called a leaf of the tree</a:t>
            </a:r>
          </a:p>
          <a:p>
            <a:pPr lvl="1"/>
            <a:r>
              <a:rPr lang="en-US" dirty="0" smtClean="0"/>
              <a:t>Every tree has at least two leaves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5846402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Leaves in a tree: a node with degree 1 is called a leaf of the tree</a:t>
            </a:r>
          </a:p>
          <a:p>
            <a:pPr lvl="1"/>
            <a:r>
              <a:rPr lang="en-US" dirty="0" smtClean="0"/>
              <a:t>Every tree has at least two leaves</a:t>
            </a:r>
          </a:p>
          <a:p>
            <a:pPr lvl="1"/>
            <a:r>
              <a:rPr lang="en-US" dirty="0" smtClean="0"/>
              <a:t>Remove leaves and its connected edges will not change the difference between the number of nodes and the number of edges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26162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8" name="Straight Connector 7"/>
          <p:cNvCxnSpPr>
            <a:stCxn id="4" idx="6"/>
            <a:endCxn id="6" idx="2"/>
          </p:cNvCxnSpPr>
          <p:nvPr/>
        </p:nvCxnSpPr>
        <p:spPr bwMode="auto">
          <a:xfrm flipV="1">
            <a:off x="2997200" y="4648200"/>
            <a:ext cx="1066800" cy="1905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2047240" y="5867400"/>
            <a:ext cx="381000" cy="381000"/>
          </a:xfrm>
          <a:prstGeom prst="ellipse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592820" y="67818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005060" y="5334000"/>
            <a:ext cx="381000" cy="381000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7" idx="6"/>
            <a:endCxn id="10" idx="1"/>
          </p:cNvCxnSpPr>
          <p:nvPr/>
        </p:nvCxnSpPr>
        <p:spPr bwMode="auto">
          <a:xfrm>
            <a:off x="2428240" y="6057900"/>
            <a:ext cx="2453556" cy="13130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1" idx="6"/>
            <a:endCxn id="13" idx="1"/>
          </p:cNvCxnSpPr>
          <p:nvPr/>
        </p:nvCxnSpPr>
        <p:spPr bwMode="auto">
          <a:xfrm>
            <a:off x="8788400" y="4648200"/>
            <a:ext cx="1272456" cy="7415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12" idx="0"/>
            <a:endCxn id="11" idx="5"/>
          </p:cNvCxnSpPr>
          <p:nvPr/>
        </p:nvCxnSpPr>
        <p:spPr bwMode="auto">
          <a:xfrm flipH="1" flipV="1">
            <a:off x="8732604" y="4782904"/>
            <a:ext cx="50716" cy="19988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23970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Leaves in a tree: a node with degree 1 is called a leaf of the tree</a:t>
            </a:r>
          </a:p>
          <a:p>
            <a:pPr lvl="1"/>
            <a:r>
              <a:rPr lang="en-US" dirty="0" smtClean="0"/>
              <a:t>Every tree has at least two leaves</a:t>
            </a:r>
          </a:p>
          <a:p>
            <a:pPr lvl="1"/>
            <a:r>
              <a:rPr lang="en-US" dirty="0" smtClean="0"/>
              <a:t>Remove leaves and its connected edges will not change the difference between the number of nodes and the number of edges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40640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826000" y="73152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07400" y="44577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cxnSp>
        <p:nvCxnSpPr>
          <p:cNvPr id="14" name="Straight Connector 13"/>
          <p:cNvCxnSpPr>
            <a:endCxn id="9" idx="1"/>
          </p:cNvCxnSpPr>
          <p:nvPr/>
        </p:nvCxnSpPr>
        <p:spPr bwMode="auto">
          <a:xfrm>
            <a:off x="4445000" y="4716780"/>
            <a:ext cx="1732196" cy="86351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10" idx="7"/>
            <a:endCxn id="9" idx="4"/>
          </p:cNvCxnSpPr>
          <p:nvPr/>
        </p:nvCxnSpPr>
        <p:spPr bwMode="auto">
          <a:xfrm flipV="1">
            <a:off x="5151204" y="5905500"/>
            <a:ext cx="1160696" cy="1465496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9" idx="6"/>
            <a:endCxn id="11" idx="2"/>
          </p:cNvCxnSpPr>
          <p:nvPr/>
        </p:nvCxnSpPr>
        <p:spPr bwMode="auto">
          <a:xfrm flipV="1">
            <a:off x="6502400" y="4648200"/>
            <a:ext cx="1905000" cy="106680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8680699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Leaves in a tree: a node with degree 1 is called a leaf of the tree</a:t>
            </a:r>
          </a:p>
          <a:p>
            <a:pPr lvl="1"/>
            <a:r>
              <a:rPr lang="en-US" dirty="0" smtClean="0"/>
              <a:t>Every tree has at least two leaves</a:t>
            </a:r>
          </a:p>
          <a:p>
            <a:pPr lvl="1"/>
            <a:r>
              <a:rPr lang="en-US" dirty="0" smtClean="0"/>
              <a:t>Remove leaves and its connected edges will not change the difference between the number of nodes and the number of edges</a:t>
            </a:r>
          </a:p>
          <a:p>
            <a:pPr lvl="1"/>
            <a:r>
              <a:rPr lang="en-US" dirty="0" smtClean="0"/>
              <a:t>Kept removing leaves from the tree, we finally obtain a graph of a single node</a:t>
            </a:r>
          </a:p>
          <a:p>
            <a:pPr lvl="1"/>
            <a:r>
              <a:rPr lang="en-US" dirty="0" smtClean="0"/>
              <a:t>#nodes-#edges=1 in a tree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6121400" y="5524500"/>
            <a:ext cx="381000" cy="381000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1873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When we can’t draw a graph, we can represent it with a matrix.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row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, column j contains a 1, there is an edge between nodes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and j. If there’s a 0, there’s no edge.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b="1" dirty="0">
                <a:latin typeface="Calibri"/>
                <a:cs typeface="Calibri"/>
              </a:rPr>
              <a:t>Exercise</a:t>
            </a:r>
            <a:r>
              <a:rPr lang="en-US" dirty="0">
                <a:latin typeface="Calibri"/>
                <a:cs typeface="Calibri"/>
              </a:rPr>
              <a:t>: Draw the graph for this adjacency matrix. What’s the degree of each node? Is there something special about node 1? Are there any cycles? What are their lengths?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5867400"/>
            <a:ext cx="307445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4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 graph is made up of nodes (also called vertices) and edges: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Which are the nodes and which are the edges in the graph below?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4114800"/>
            <a:ext cx="4533900" cy="434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9518" y="8305800"/>
            <a:ext cx="2135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Petersen graph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241548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089946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76407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919710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 flipV="1">
            <a:off x="10607040" y="4134459"/>
            <a:ext cx="2540" cy="1636421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106312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Picture 3" descr="53e3bdee8fec62c1002ccb39c461b51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200400"/>
            <a:ext cx="3074458" cy="2667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122160" y="39166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712200" y="336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017000" y="6477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0414000" y="561848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426960" y="590804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0388600" y="3810000"/>
            <a:ext cx="304800" cy="304800"/>
          </a:xfrm>
          <a:prstGeom prst="ellips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5132" y="38074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1</a:t>
            </a:r>
            <a:endParaRPr kumimoji="1"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84737" y="325883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2</a:t>
            </a:r>
            <a:endParaRPr kumimoji="1" lang="zh-CN" alt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61137" y="3700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3</a:t>
            </a:r>
            <a:endParaRPr kumimoji="1" lang="zh-CN" alt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261137" y="550927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4</a:t>
            </a:r>
            <a:endParaRPr kumimoji="1"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889537" y="636779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5</a:t>
            </a:r>
            <a:endParaRPr kumimoji="1"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299497" y="5770880"/>
            <a:ext cx="55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6</a:t>
            </a:r>
            <a:endParaRPr kumimoji="1" lang="zh-CN" altLang="en-US" sz="2800" b="1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7426960" y="3598528"/>
            <a:ext cx="1285240" cy="4400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9017000" y="3520441"/>
            <a:ext cx="1371600" cy="39623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7383780" y="4182437"/>
            <a:ext cx="1633220" cy="2307274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8932717" y="3598528"/>
            <a:ext cx="191195" cy="2878473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 flipV="1">
            <a:off x="10607040" y="4134459"/>
            <a:ext cx="2540" cy="1636421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9323070" y="5923280"/>
            <a:ext cx="1090930" cy="664547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7764665" y="5858193"/>
            <a:ext cx="2640194" cy="235278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7919165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Graph 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11861800" cy="6565900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altLang="zh-CN" dirty="0" err="1" smtClean="0"/>
              <a:t>Erdős</a:t>
            </a:r>
            <a:r>
              <a:rPr lang="en-US" altLang="zh-CN" dirty="0" smtClean="0"/>
              <a:t>–</a:t>
            </a:r>
            <a:r>
              <a:rPr lang="en-US" altLang="zh-CN" dirty="0" err="1" smtClean="0"/>
              <a:t>Rényi</a:t>
            </a:r>
            <a:r>
              <a:rPr lang="en-US" altLang="zh-CN" dirty="0" smtClean="0"/>
              <a:t> model</a:t>
            </a:r>
          </a:p>
          <a:p>
            <a:pPr lvl="1"/>
            <a:r>
              <a:rPr lang="en-US" altLang="zh-CN" dirty="0" smtClean="0"/>
              <a:t>Each </a:t>
            </a:r>
            <a:r>
              <a:rPr lang="en-US" altLang="zh-CN" dirty="0"/>
              <a:t>possible edge connecting pairs of a given set of </a:t>
            </a:r>
            <a:r>
              <a:rPr lang="en-US" altLang="zh-CN" i="1" dirty="0"/>
              <a:t>n</a:t>
            </a:r>
            <a:r>
              <a:rPr lang="en-US" altLang="zh-CN" dirty="0"/>
              <a:t> vertices is </a:t>
            </a:r>
            <a:r>
              <a:rPr lang="en-US" altLang="zh-CN" dirty="0" smtClean="0"/>
              <a:t>present with probability p</a:t>
            </a:r>
          </a:p>
          <a:p>
            <a:pPr marL="393700" lvl="1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Giant component in </a:t>
            </a:r>
            <a:r>
              <a:rPr lang="en-US" altLang="zh-CN" dirty="0" err="1"/>
              <a:t>Erdős</a:t>
            </a:r>
            <a:r>
              <a:rPr lang="en-US" altLang="zh-CN" dirty="0"/>
              <a:t>–</a:t>
            </a:r>
            <a:r>
              <a:rPr lang="en-US" altLang="zh-CN" dirty="0" err="1"/>
              <a:t>Rényi</a:t>
            </a:r>
            <a:r>
              <a:rPr lang="en-US" altLang="zh-CN" dirty="0"/>
              <a:t> </a:t>
            </a:r>
            <a:r>
              <a:rPr lang="en-US" altLang="zh-CN" dirty="0" smtClean="0"/>
              <a:t>model</a:t>
            </a:r>
          </a:p>
          <a:p>
            <a:pPr lvl="1"/>
            <a:r>
              <a:rPr lang="en-US" altLang="zh-CN" dirty="0" smtClean="0"/>
              <a:t>If p is greater than c/n,</a:t>
            </a:r>
            <a:r>
              <a:rPr lang="en-US" altLang="zh-CN" dirty="0"/>
              <a:t> </a:t>
            </a:r>
            <a:r>
              <a:rPr lang="en-US" altLang="zh-CN" dirty="0" smtClean="0"/>
              <a:t>c&gt;1, there </a:t>
            </a:r>
            <a:r>
              <a:rPr lang="en-US" altLang="zh-CN" dirty="0"/>
              <a:t>is with high probability a single giant </a:t>
            </a:r>
            <a:r>
              <a:rPr lang="en-US" altLang="zh-CN" dirty="0" smtClean="0"/>
              <a:t>component, with other components very small (O(log n))</a:t>
            </a:r>
          </a:p>
          <a:p>
            <a:pPr lvl="1"/>
            <a:r>
              <a:rPr lang="en-US" altLang="zh-CN" dirty="0" smtClean="0"/>
              <a:t>If p is less than c/n, c&lt;1, then</a:t>
            </a:r>
            <a:r>
              <a:rPr lang="en-US" altLang="zh-CN" dirty="0"/>
              <a:t> </a:t>
            </a:r>
            <a:r>
              <a:rPr lang="en-US" altLang="zh-CN" dirty="0" smtClean="0"/>
              <a:t>with high probability</a:t>
            </a:r>
            <a:r>
              <a:rPr lang="en-US" altLang="zh-CN" dirty="0"/>
              <a:t> all connected components of the graph </a:t>
            </a:r>
            <a:r>
              <a:rPr lang="en-US" altLang="zh-CN" dirty="0" smtClean="0"/>
              <a:t>are very small</a:t>
            </a:r>
            <a:r>
              <a:rPr lang="en-US" altLang="zh-CN" dirty="0"/>
              <a:t> </a:t>
            </a:r>
            <a:r>
              <a:rPr lang="en-US" altLang="zh-CN" dirty="0" smtClean="0"/>
              <a:t>(O(log</a:t>
            </a:r>
            <a:r>
              <a:rPr lang="en-US" altLang="zh-CN" dirty="0"/>
              <a:t> </a:t>
            </a:r>
            <a:r>
              <a:rPr lang="en-US" altLang="zh-CN" i="1" dirty="0" smtClean="0"/>
              <a:t>n</a:t>
            </a:r>
            <a:r>
              <a:rPr lang="en-US" altLang="zh-CN" dirty="0" smtClean="0"/>
              <a:t>))</a:t>
            </a:r>
          </a:p>
          <a:p>
            <a:pPr lvl="1"/>
            <a:r>
              <a:rPr lang="en-US" altLang="zh-CN" dirty="0"/>
              <a:t>In the above cases, most of the components are trees with sizes given by the </a:t>
            </a:r>
            <a:r>
              <a:rPr lang="en-US" altLang="zh-CN" dirty="0" err="1"/>
              <a:t>Borel</a:t>
            </a:r>
            <a:r>
              <a:rPr lang="en-US" altLang="zh-CN" dirty="0"/>
              <a:t>-Tanner distribution; A few components, O(1), have one cycle, and only the giant component is more </a:t>
            </a:r>
            <a:r>
              <a:rPr lang="en-US" altLang="zh-CN" dirty="0" smtClean="0"/>
              <a:t>complicated.</a:t>
            </a:r>
          </a:p>
          <a:p>
            <a:pPr lvl="1"/>
            <a:r>
              <a:rPr lang="en-US" altLang="zh-CN" dirty="0" smtClean="0"/>
              <a:t>If p=1/n, </a:t>
            </a:r>
            <a:r>
              <a:rPr lang="en-US" altLang="zh-CN" dirty="0"/>
              <a:t>the number of vertices in the largest component of the graph is with high probability </a:t>
            </a:r>
            <a:r>
              <a:rPr lang="en-US" altLang="zh-CN" dirty="0" smtClean="0"/>
              <a:t>proportional to n^(2/3)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This is the theory supporting six-degree theorem!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727896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topics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27200"/>
            <a:ext cx="11861800" cy="6565900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Social Network: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Social Network Visualization</a:t>
            </a:r>
          </a:p>
          <a:p>
            <a:pPr marL="393700" lvl="1" indent="0">
              <a:buNone/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  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http://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www.science.smith.edu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dftwiki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index.php</a:t>
            </a:r>
            <a:r>
              <a:rPr lang="en-US" sz="20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/Visualizations:_</a:t>
            </a:r>
            <a:r>
              <a:rPr lang="en-US" sz="2000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Social_Networks</a:t>
            </a:r>
            <a:endParaRPr lang="en-US" sz="2000" u="sng" dirty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393700" lvl="1" indent="0">
              <a:buNone/>
            </a:pP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Classical Graph Theoretical Problems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Seven Bridges of Konigsberg 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Traveling Salesman Problem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Four Color Theorem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Algorithms on graphs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What’s more?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Algebraic graph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theory: 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Complexity theory</a:t>
            </a:r>
            <a:endParaRPr lang="zh-CN" altLang="en-US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 err="1" smtClean="0">
                <a:latin typeface="Calibri" pitchFamily="34" charset="0"/>
                <a:cs typeface="Calibri" pitchFamily="34" charset="0"/>
              </a:rPr>
              <a:t>Extremal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>
                <a:latin typeface="Calibri" pitchFamily="34" charset="0"/>
                <a:cs typeface="Calibri" pitchFamily="34" charset="0"/>
              </a:rPr>
              <a:t>graph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theory:</a:t>
            </a:r>
            <a:r>
              <a:rPr lang="en-US" altLang="zh-CN" dirty="0" smtClean="0">
                <a:latin typeface="Calibri" pitchFamily="34" charset="0"/>
                <a:cs typeface="Calibri" pitchFamily="34" charset="0"/>
              </a:rPr>
              <a:t> Cryptography, Coding 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 smtClean="0">
                <a:latin typeface="Calibri" pitchFamily="34" charset="0"/>
                <a:cs typeface="Calibri" pitchFamily="34" charset="0"/>
              </a:rPr>
              <a:t>R</a:t>
            </a:r>
            <a:r>
              <a:rPr lang="en-US" altLang="zh-CN" dirty="0" smtClean="0">
                <a:latin typeface="Calibri" pitchFamily="34" charset="0"/>
                <a:cs typeface="Calibri" pitchFamily="34" charset="0"/>
              </a:rPr>
              <a:t>andom</a:t>
            </a:r>
            <a:r>
              <a:rPr lang="zh-CN" alt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CN" dirty="0" smtClean="0">
                <a:latin typeface="Calibri" pitchFamily="34" charset="0"/>
                <a:cs typeface="Calibri" pitchFamily="34" charset="0"/>
              </a:rPr>
              <a:t>graph theory: Social networks,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Network navigation</a:t>
            </a:r>
          </a:p>
          <a:p>
            <a:pPr lvl="1"/>
            <a:r>
              <a:rPr lang="en-US" dirty="0" smtClean="0">
                <a:latin typeface="Calibri" pitchFamily="34" charset="0"/>
                <a:cs typeface="Calibri" pitchFamily="34" charset="0"/>
              </a:rPr>
              <a:t>Machine learning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129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 1: Easy 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First, take a look at matrix.txt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It’s an adjacency matrix</a:t>
            </a:r>
          </a:p>
          <a:p>
            <a:pPr>
              <a:buFont typeface="Arial" charset="0"/>
              <a:buChar char="•"/>
            </a:pPr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Now, look at graphs.py</a:t>
            </a:r>
          </a:p>
          <a:p>
            <a:pPr lvl="1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All we’ll do is implement two simple functions: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matrix_load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reads the matrix.txt file and loads it into a matrix (an array of arrays)</a:t>
            </a:r>
          </a:p>
          <a:p>
            <a:pPr lvl="2"/>
            <a:r>
              <a:rPr lang="en-US" dirty="0" err="1">
                <a:latin typeface="Calibri" pitchFamily="34" charset="0"/>
                <a:ea typeface="ヒラギノ角ゴ ProN W3" charset="0"/>
                <a:cs typeface="Calibri" pitchFamily="34" charset="0"/>
              </a:rPr>
              <a:t>print_degrees</a:t>
            </a:r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() prints the degrees of each node</a:t>
            </a:r>
          </a:p>
          <a:p>
            <a:pPr lvl="2"/>
            <a:r>
              <a:rPr lang="en-US" dirty="0">
                <a:latin typeface="Calibri" pitchFamily="34" charset="0"/>
                <a:ea typeface="ヒラギノ角ゴ ProN W3" charset="0"/>
                <a:cs typeface="Calibri" pitchFamily="34" charset="0"/>
              </a:rPr>
              <a:t>Comments / hints are provided above each function.</a:t>
            </a:r>
          </a:p>
          <a:p>
            <a:pPr lvl="2"/>
            <a:endParaRPr lang="en-US" dirty="0">
              <a:latin typeface="Calibri" pitchFamily="34" charset="0"/>
              <a:ea typeface="ヒラギノ角ゴ ProN W3" charset="0"/>
              <a:cs typeface="Calibri" pitchFamily="34" charset="0"/>
            </a:endParaRPr>
          </a:p>
          <a:p>
            <a:pPr lvl="2"/>
            <a:r>
              <a:rPr lang="en-US" dirty="0">
                <a:solidFill>
                  <a:srgbClr val="C00000"/>
                </a:solidFill>
                <a:latin typeface="Calibri"/>
                <a:ea typeface="ヒラギノ角ゴ ProN W3" charset="0"/>
                <a:cs typeface="ヒラギノ角ゴ ProN W3" charset="0"/>
              </a:rPr>
              <a:t>Optional</a:t>
            </a:r>
            <a:r>
              <a:rPr lang="en-US" dirty="0">
                <a:latin typeface="Calibri"/>
                <a:ea typeface="ヒラギノ角ゴ ProN W3" charset="0"/>
                <a:cs typeface="ヒラギノ角ゴ ProN W3" charset="0"/>
              </a:rPr>
              <a:t>: is_connected() returns 1 if the graph is connected, 0 otherwise.</a:t>
            </a:r>
          </a:p>
          <a:p>
            <a:endParaRPr lang="en-US" dirty="0">
              <a:latin typeface="Helvetica Neue" charset="0"/>
              <a:ea typeface="ヒラギノ角ゴ ProN W3" charset="0"/>
              <a:cs typeface="ヒラギノ角ゴ ProN W3" charset="0"/>
            </a:endParaRP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 Implement a function that finds the shortest path between arbitrarily two nodes: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>
                <a:latin typeface="Calibri" pitchFamily="34" charset="0"/>
                <a:cs typeface="Calibri" pitchFamily="34" charset="0"/>
              </a:rPr>
              <a:t>def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shortest_path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(mat,node1,node2)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such path’ and return [] if node1 and node2 are not connected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the shortest path by the edges on the path and return a list containing the nodes on the graph otherwise. 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It’s not obvious how to do this at first – try out some ideas on paper, then code it up only when you have a working algorithm that you can do manually.</a:t>
            </a:r>
          </a:p>
          <a:p>
            <a:pPr lvl="1"/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Generate multiple random graphs to test on your program</a:t>
            </a:r>
          </a:p>
        </p:txBody>
      </p:sp>
    </p:spTree>
    <p:extLst>
      <p:ext uri="{BB962C8B-B14F-4D97-AF65-F5344CB8AC3E}">
        <p14:creationId xmlns:p14="http://schemas.microsoft.com/office/powerpoint/2010/main" val="10867664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Implement a function that detects whether or not there is a cycle in the graph. 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an arbitrary edge on the cycle and return a list containing all nodes on the cycle if there is one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Print out ‘No cycle in the graph’ and return [] otherwise</a:t>
            </a: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In the first step, assume the graph is connected and solve the problem.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14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weighted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unweighted</a:t>
            </a:r>
            <a:endParaRPr lang="en-US" dirty="0">
              <a:latin typeface="Helvetica Neue" charset="0"/>
            </a:endParaRPr>
          </a:p>
          <a:p>
            <a:pPr marL="0" indent="0">
              <a:buNone/>
            </a:pPr>
            <a:endParaRPr lang="en-US" dirty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Weights: allow us to express the importance of a connection.</a:t>
            </a:r>
          </a:p>
          <a:p>
            <a:endParaRPr lang="en-US" dirty="0"/>
          </a:p>
        </p:txBody>
      </p:sp>
      <p:pic>
        <p:nvPicPr>
          <p:cNvPr id="4" name="Picture 3" descr="graph1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81" y="3955344"/>
            <a:ext cx="3723720" cy="3480552"/>
          </a:xfrm>
          <a:prstGeom prst="rect">
            <a:avLst/>
          </a:prstGeom>
        </p:spPr>
      </p:pic>
      <p:pic>
        <p:nvPicPr>
          <p:cNvPr id="5" name="Picture 4" descr="mPzx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52" y="4099427"/>
            <a:ext cx="4199132" cy="34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718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</a:t>
            </a:r>
            <a:r>
              <a:rPr lang="en-US" altLang="zh-CN" dirty="0"/>
              <a:t>Cycle Detection for General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Next we’ll do something harder.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Bonus:</a:t>
            </a:r>
            <a:r>
              <a:rPr lang="en-US" altLang="zh-CN" dirty="0">
                <a:latin typeface="Calibri" pitchFamily="34" charset="0"/>
                <a:cs typeface="Calibri" pitchFamily="34" charset="0"/>
              </a:rPr>
              <a:t> solve it for more general graphs that contain multiple connected components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definition will be:</a:t>
            </a:r>
          </a:p>
          <a:p>
            <a:pPr marL="838200" lvl="2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838200" lvl="2" indent="0" algn="ctr">
              <a:buNone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detect_cycle_gen</a:t>
            </a:r>
            <a:r>
              <a:rPr lang="en-US" dirty="0">
                <a:latin typeface="Calibri" pitchFamily="34" charset="0"/>
                <a:cs typeface="Calibri" pitchFamily="34" charset="0"/>
              </a:rPr>
              <a:t>(mat)</a:t>
            </a:r>
          </a:p>
          <a:p>
            <a:pPr marL="838200" lvl="2" indent="0" algn="ctr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  <a:cs typeface="Calibri" pitchFamily="34" charset="0"/>
              </a:rPr>
              <a:t>The requirements are specified in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CycleGen_E.py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lvl="1"/>
            <a:r>
              <a:rPr lang="en-US" altLang="zh-CN" dirty="0">
                <a:latin typeface="Calibri" pitchFamily="34" charset="0"/>
                <a:cs typeface="Calibri" pitchFamily="34" charset="0"/>
              </a:rPr>
              <a:t>Generate multiple graphs to test on your program</a:t>
            </a:r>
            <a:endParaRPr lang="zh-CN" altLang="en-US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Question: Does it make any difference if the graph is directed?</a:t>
            </a:r>
          </a:p>
          <a:p>
            <a:pPr marL="393700" lvl="1" indent="0">
              <a:buNone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006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Lists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Suppose A is a list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A.append</a:t>
            </a:r>
            <a:r>
              <a:rPr lang="en-US" dirty="0">
                <a:latin typeface="Calibri" pitchFamily="34" charset="0"/>
                <a:cs typeface="Calibri" pitchFamily="34" charset="0"/>
              </a:rPr>
              <a:t>(x) appends x to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expression (x in A) returns True if A contains x, otherwise it returns False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A[n] returns the (n+1)-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th</a:t>
            </a:r>
            <a:r>
              <a:rPr lang="en-US" dirty="0">
                <a:latin typeface="Calibri" pitchFamily="34" charset="0"/>
                <a:cs typeface="Calibri" pitchFamily="34" charset="0"/>
              </a:rPr>
              <a:t> element of A 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 elements of a list could also be lists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A=[2,3,[4,5],6,[7,[8,9]]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A[0]=2,A[1]=3,A[2]=[4,5],A[3]=6,A[4]=[7,[8,9]]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A[2][0]=4,A[2][1]=5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A[4][0]=7,A[4][1]=[8,9]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A[4][1][0]=8,A[4][1][1]=9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matrix.txt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41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Mini-Project: Preliminaries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118618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Things you might need in Python:</a:t>
            </a:r>
          </a:p>
          <a:p>
            <a:pPr lvl="1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Reading files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Filename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</a:t>
            </a:r>
          </a:p>
          <a:p>
            <a:pPr lvl="2" eaLnBrk="1" hangingPunct="1">
              <a:defRPr/>
            </a:pPr>
            <a:r>
              <a:rPr lang="en-US" dirty="0" err="1">
                <a:latin typeface="Calibri" pitchFamily="34" charset="0"/>
                <a:cs typeface="Calibri" pitchFamily="34" charset="0"/>
              </a:rPr>
              <a:t>Fh</a:t>
            </a:r>
            <a:r>
              <a:rPr lang="en-US" dirty="0">
                <a:latin typeface="Calibri" pitchFamily="34" charset="0"/>
                <a:cs typeface="Calibri" pitchFamily="34" charset="0"/>
              </a:rPr>
              <a:t>=open(“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”)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A=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Fh.readlines</a:t>
            </a:r>
            <a:r>
              <a:rPr lang="en-US" dirty="0">
                <a:latin typeface="Calibri" pitchFamily="34" charset="0"/>
                <a:cs typeface="Calibri" pitchFamily="34" charset="0"/>
              </a:rPr>
              <a:t>() will return a list containing all the lines of the file</a:t>
            </a:r>
          </a:p>
          <a:p>
            <a:pPr lvl="2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If the file “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B.txt</a:t>
            </a:r>
            <a:r>
              <a:rPr lang="en-US" dirty="0">
                <a:latin typeface="Calibri" pitchFamily="34" charset="0"/>
                <a:cs typeface="Calibri" pitchFamily="34" charset="0"/>
              </a:rPr>
              <a:t>” contains the following text: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Hello world!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010001</a:t>
            </a:r>
          </a:p>
          <a:p>
            <a:pPr marL="1282700" lvl="3" indent="0" eaLnBrk="1" hangingPunct="1">
              <a:buNone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Python</a:t>
            </a:r>
          </a:p>
          <a:p>
            <a:pPr lvl="3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Then A=[‘Hello world!’, ‘010001’, ‘Python’]</a:t>
            </a:r>
          </a:p>
          <a:p>
            <a:pPr lvl="4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Each component of A is a string 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8480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Graphs</a:t>
            </a:r>
            <a:r>
              <a:rPr lang="en-US" dirty="0">
                <a:latin typeface="Calibri" pitchFamily="34" charset="0"/>
                <a:cs typeface="Calibri" pitchFamily="34" charset="0"/>
              </a:rPr>
              <a:t>: </a:t>
            </a:r>
            <a:r>
              <a:rPr lang="en-US" dirty="0">
                <a:latin typeface="Calibri" pitchFamily="34" charset="0"/>
                <a:cs typeface="Calibri" pitchFamily="34" charset="0"/>
                <a:hlinkClick r:id="rId3"/>
              </a:rPr>
              <a:t>http://people.brunel.ac.uk/~mastjjb/jeb/or/graph.html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Graph Theory: </a:t>
            </a:r>
            <a:r>
              <a:rPr lang="en-US" dirty="0">
                <a:latin typeface="Calibri" pitchFamily="34" charset="0"/>
                <a:cs typeface="Calibri" pitchFamily="34" charset="0"/>
                <a:hlinkClick r:id="rId4"/>
              </a:rPr>
              <a:t>http://en.wikipedia.org/wiki/Graph_theory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Kevin Bacon: </a:t>
            </a:r>
            <a:r>
              <a:rPr lang="en-US" dirty="0">
                <a:latin typeface="Calibri" pitchFamily="34" charset="0"/>
                <a:cs typeface="Calibri" pitchFamily="34" charset="0"/>
                <a:hlinkClick r:id="rId5"/>
              </a:rPr>
              <a:t>http://oracleofbacon.org/</a:t>
            </a: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  <a:p>
            <a:pPr marL="0" indent="0" eaLnBrk="1" hangingPunct="1"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cs typeface="Arial" charset="0"/>
              </a:rPr>
              <a:t>• </a:t>
            </a:r>
            <a:r>
              <a:rPr lang="en-US" dirty="0">
                <a:latin typeface="Helvetica Neue" charset="0"/>
              </a:rPr>
              <a:t>Edges can be </a:t>
            </a:r>
            <a:r>
              <a:rPr lang="en-US" b="1" dirty="0">
                <a:latin typeface="Helvetica Neue" charset="0"/>
              </a:rPr>
              <a:t>directed </a:t>
            </a:r>
            <a:r>
              <a:rPr lang="en-US" dirty="0">
                <a:latin typeface="Helvetica Neue" charset="0"/>
              </a:rPr>
              <a:t>or </a:t>
            </a:r>
            <a:r>
              <a:rPr lang="en-US" b="1" dirty="0">
                <a:latin typeface="Helvetica Neue" charset="0"/>
              </a:rPr>
              <a:t>undirected</a:t>
            </a:r>
            <a:r>
              <a:rPr lang="en-US" dirty="0">
                <a:latin typeface="Helvetica Neue" charset="0"/>
              </a:rPr>
              <a:t>: </a:t>
            </a:r>
            <a:endParaRPr lang="en-US" dirty="0" smtClean="0">
              <a:latin typeface="Helvetica Neue" charset="0"/>
            </a:endParaRPr>
          </a:p>
          <a:p>
            <a:pPr marL="0" indent="0">
              <a:buNone/>
            </a:pPr>
            <a:endParaRPr lang="en-US" dirty="0" smtClean="0">
              <a:latin typeface="Helvetica Neue" charset="0"/>
            </a:endParaRPr>
          </a:p>
          <a:p>
            <a:r>
              <a:rPr lang="en-US" dirty="0">
                <a:latin typeface="Helvetica Neue" charset="0"/>
              </a:rPr>
              <a:t>Directions allow us to have influence go one way (rather than mutual).</a:t>
            </a:r>
          </a:p>
          <a:p>
            <a:endParaRPr lang="en-US" dirty="0"/>
          </a:p>
        </p:txBody>
      </p:sp>
      <p:pic>
        <p:nvPicPr>
          <p:cNvPr id="4" name="Picture 3" descr="undirected_graph_exampl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9" y="4456453"/>
            <a:ext cx="4341991" cy="2454251"/>
          </a:xfrm>
          <a:prstGeom prst="rect">
            <a:avLst/>
          </a:prstGeom>
        </p:spPr>
      </p:pic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583" y="4273009"/>
            <a:ext cx="3251200" cy="31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951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directed edges in a graph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Rock </a:t>
            </a:r>
            <a:r>
              <a:rPr lang="mr-IN" sz="4000" dirty="0"/>
              <a:t>–</a:t>
            </a:r>
            <a:r>
              <a:rPr lang="en-US" sz="4000" dirty="0"/>
              <a:t> Paper </a:t>
            </a:r>
            <a:r>
              <a:rPr lang="mr-IN" sz="4000" dirty="0"/>
              <a:t>–</a:t>
            </a:r>
            <a:r>
              <a:rPr lang="en-US" sz="4000" dirty="0"/>
              <a:t> Scissor Game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96849" y="3960776"/>
            <a:ext cx="5746750" cy="3114453"/>
            <a:chOff x="679450" y="3886199"/>
            <a:chExt cx="5746750" cy="3114453"/>
          </a:xfrm>
        </p:grpSpPr>
        <p:sp>
          <p:nvSpPr>
            <p:cNvPr id="4" name="Oval 3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8" name="Straight Connector 7"/>
          <p:cNvCxnSpPr>
            <a:stCxn id="5" idx="0"/>
            <a:endCxn id="4" idx="3"/>
          </p:cNvCxnSpPr>
          <p:nvPr/>
        </p:nvCxnSpPr>
        <p:spPr bwMode="auto">
          <a:xfrm flipV="1">
            <a:off x="1089024" y="4655931"/>
            <a:ext cx="1171102" cy="1505195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>
            <a:stCxn id="4" idx="5"/>
            <a:endCxn id="6" idx="0"/>
          </p:cNvCxnSpPr>
          <p:nvPr/>
        </p:nvCxnSpPr>
        <p:spPr bwMode="auto">
          <a:xfrm>
            <a:off x="3606903" y="4655931"/>
            <a:ext cx="1307812" cy="1428699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5" idx="6"/>
            <a:endCxn id="6" idx="2"/>
          </p:cNvCxnSpPr>
          <p:nvPr/>
        </p:nvCxnSpPr>
        <p:spPr bwMode="auto">
          <a:xfrm flipV="1">
            <a:off x="1981199" y="6541018"/>
            <a:ext cx="1904631" cy="77160"/>
          </a:xfrm>
          <a:prstGeom prst="line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51234" y="5103628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095830" y="3994743"/>
            <a:ext cx="5746750" cy="3114453"/>
            <a:chOff x="679450" y="3886199"/>
            <a:chExt cx="5746750" cy="3114453"/>
          </a:xfrm>
        </p:grpSpPr>
        <p:sp>
          <p:nvSpPr>
            <p:cNvPr id="19" name="Oval 18"/>
            <p:cNvSpPr/>
            <p:nvPr/>
          </p:nvSpPr>
          <p:spPr bwMode="auto">
            <a:xfrm>
              <a:off x="2463800" y="3886199"/>
              <a:ext cx="1904631" cy="814425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rock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679450" y="6086549"/>
              <a:ext cx="1784350" cy="914103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paper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68431" y="6010053"/>
              <a:ext cx="2057769" cy="912776"/>
            </a:xfrm>
            <a:prstGeom prst="ellipse">
              <a:avLst/>
            </a:prstGeom>
            <a:solidFill>
              <a:srgbClr val="BFBFB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rPr>
                <a:t>scissor</a:t>
              </a:r>
            </a:p>
          </p:txBody>
        </p:sp>
      </p:grpSp>
      <p:cxnSp>
        <p:nvCxnSpPr>
          <p:cNvPr id="23" name="Straight Arrow Connector 22"/>
          <p:cNvCxnSpPr>
            <a:stCxn id="20" idx="0"/>
            <a:endCxn id="19" idx="3"/>
          </p:cNvCxnSpPr>
          <p:nvPr/>
        </p:nvCxnSpPr>
        <p:spPr bwMode="auto">
          <a:xfrm flipV="1">
            <a:off x="7988005" y="4689898"/>
            <a:ext cx="1171102" cy="1505195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9" idx="5"/>
            <a:endCxn id="21" idx="0"/>
          </p:cNvCxnSpPr>
          <p:nvPr/>
        </p:nvCxnSpPr>
        <p:spPr bwMode="auto">
          <a:xfrm>
            <a:off x="10505884" y="4689898"/>
            <a:ext cx="1307812" cy="142869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>
            <a:stCxn id="21" idx="2"/>
          </p:cNvCxnSpPr>
          <p:nvPr/>
        </p:nvCxnSpPr>
        <p:spPr bwMode="auto">
          <a:xfrm flipH="1">
            <a:off x="8880180" y="6574985"/>
            <a:ext cx="1904631" cy="77159"/>
          </a:xfrm>
          <a:prstGeom prst="straightConnector1">
            <a:avLst/>
          </a:prstGeom>
          <a:solidFill>
            <a:srgbClr val="BFBFB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7362967" y="5103628"/>
            <a:ext cx="1210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covers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36482" y="4919275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crushes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9475865" y="6714305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cuts</a:t>
            </a:r>
          </a:p>
        </p:txBody>
      </p:sp>
    </p:spTree>
    <p:extLst>
      <p:ext uri="{BB962C8B-B14F-4D97-AF65-F5344CB8AC3E}">
        <p14:creationId xmlns:p14="http://schemas.microsoft.com/office/powerpoint/2010/main" val="135122443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16472</TotalTime>
  <Pages>0</Pages>
  <Words>2902</Words>
  <Characters>0</Characters>
  <Application>Microsoft Macintosh PowerPoint</Application>
  <PresentationFormat>Custom</PresentationFormat>
  <Lines>0</Lines>
  <Paragraphs>550</Paragraphs>
  <Slides>73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Calibri</vt:lpstr>
      <vt:lpstr>Century Gothic</vt:lpstr>
      <vt:lpstr>Courier New</vt:lpstr>
      <vt:lpstr>Helvetica Neue</vt:lpstr>
      <vt:lpstr>Helvetica Neue Light</vt:lpstr>
      <vt:lpstr>MS PGothic</vt:lpstr>
      <vt:lpstr>ＭＳ Ｐゴシック</vt:lpstr>
      <vt:lpstr>ヒラギノ角ゴ ProN W3</vt:lpstr>
      <vt:lpstr>Arial</vt:lpstr>
      <vt:lpstr>Title &amp; Subtitle</vt:lpstr>
      <vt:lpstr>Title &amp; Bullets</vt:lpstr>
      <vt:lpstr>Graphs and Social Networks</vt:lpstr>
      <vt:lpstr>In This Lecture… </vt:lpstr>
      <vt:lpstr>Social Networks</vt:lpstr>
      <vt:lpstr>Graph Theory</vt:lpstr>
      <vt:lpstr>Graph Theory</vt:lpstr>
      <vt:lpstr>Graph Theory</vt:lpstr>
      <vt:lpstr>Graph Theory</vt:lpstr>
      <vt:lpstr>Graph Theory</vt:lpstr>
      <vt:lpstr>Example of directed edges in a graph </vt:lpstr>
      <vt:lpstr>Graph Theory</vt:lpstr>
      <vt:lpstr>Acting Networks </vt:lpstr>
      <vt:lpstr>Kevin Bacon</vt:lpstr>
      <vt:lpstr>Kevin Bacon</vt:lpstr>
      <vt:lpstr>“Six Degrees” Game</vt:lpstr>
      <vt:lpstr>“Six Degrees” Game</vt:lpstr>
      <vt:lpstr>“Six Degrees” Game</vt:lpstr>
      <vt:lpstr>“Six Degrees” Game</vt:lpstr>
      <vt:lpstr>“Six Degrees” Theorem</vt:lpstr>
      <vt:lpstr>Back to Kevin Bacon</vt:lpstr>
      <vt:lpstr>Back to Kevin Bacon</vt:lpstr>
      <vt:lpstr>Back to Kevin Bacon</vt:lpstr>
      <vt:lpstr>Back to Kevin Bacon </vt:lpstr>
      <vt:lpstr>What about the world of science?</vt:lpstr>
      <vt:lpstr>What’s your Erdos number?</vt:lpstr>
      <vt:lpstr>Larger networks</vt:lpstr>
      <vt:lpstr>Larger Networks</vt:lpstr>
      <vt:lpstr>“Six degrees” Theorem</vt:lpstr>
      <vt:lpstr>Graph Theory</vt:lpstr>
      <vt:lpstr>Graphs</vt:lpstr>
      <vt:lpstr>Degrees</vt:lpstr>
      <vt:lpstr>Degrees</vt:lpstr>
      <vt:lpstr>Idea</vt:lpstr>
      <vt:lpstr>Connectivity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How to find the shortest path between two nodes?</vt:lpstr>
      <vt:lpstr>Cycles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How to find a cycle in a graph?  </vt:lpstr>
      <vt:lpstr>Trees</vt:lpstr>
      <vt:lpstr>Idea</vt:lpstr>
      <vt:lpstr>Idea</vt:lpstr>
      <vt:lpstr>Idea</vt:lpstr>
      <vt:lpstr>Idea</vt:lpstr>
      <vt:lpstr>Idea</vt:lpstr>
      <vt:lpstr>Idea</vt:lpstr>
      <vt:lpstr>Adjacency Matrix</vt:lpstr>
      <vt:lpstr>Adjacency Matrix</vt:lpstr>
      <vt:lpstr>Adjacency Matrix</vt:lpstr>
      <vt:lpstr>Adjacency Matrix</vt:lpstr>
      <vt:lpstr>Adjacency Matrix</vt:lpstr>
      <vt:lpstr>Adjacency Matrix</vt:lpstr>
      <vt:lpstr>Random Graph </vt:lpstr>
      <vt:lpstr>Further topics:</vt:lpstr>
      <vt:lpstr>Exercise 1: Easy graph theory</vt:lpstr>
      <vt:lpstr>Mini-Project: Shortest Path</vt:lpstr>
      <vt:lpstr>Mini-Project: Cycle Detection</vt:lpstr>
      <vt:lpstr>Mini-Project: Cycle Detection for General Graphs</vt:lpstr>
      <vt:lpstr>Mini-Project: Preliminaries</vt:lpstr>
      <vt:lpstr>Mini-Project: Preliminaries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LACC Lecture Template</dc:title>
  <dc:subject/>
  <dc:creator/>
  <cp:keywords/>
  <dc:description/>
  <cp:lastModifiedBy>Microsoft Office User</cp:lastModifiedBy>
  <cp:revision>355</cp:revision>
  <dcterms:modified xsi:type="dcterms:W3CDTF">2019-07-24T13:10:34Z</dcterms:modified>
</cp:coreProperties>
</file>